
<file path=[Content_Types].xml><?xml version="1.0" encoding="utf-8"?>
<Types xmlns="http://schemas.openxmlformats.org/package/2006/content-types">
  <Default Extension="6F709570" ContentType="image/pn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EAB4"/>
    <a:srgbClr val="80C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3" autoAdjust="0"/>
    <p:restoredTop sz="94660"/>
  </p:normalViewPr>
  <p:slideViewPr>
    <p:cSldViewPr snapToGrid="0">
      <p:cViewPr>
        <p:scale>
          <a:sx n="77" d="100"/>
          <a:sy n="77" d="100"/>
        </p:scale>
        <p:origin x="1830" y="7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3CC37C4-53E5-A9BB-8C25-749B24F3B9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791D84F-5633-7AC0-A2FE-865126C905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117EB-6C3A-43D6-985B-B9A739DB97E7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AEDADC1-CE40-FD83-1ECA-7D608C8387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D863D1-0189-E59E-8BC5-C92E82FF36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3A88A-D24D-43D4-B2E3-1F3772CDDF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171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1C4A91-C067-B337-88D3-10405A23C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7118F8-59AD-BE1D-C825-FAA525D744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CD63C9-1A4F-A65F-59E4-0232E4F94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8AD39-FA3F-F6DE-FA42-822798C0B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8A2966-7CD5-1B26-5EE9-F8B4C38AA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23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B1B15F-F11E-DCFA-0CCE-2880CD7FE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099702-4B1F-04A3-654E-E74E5C0C6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5ECB62-B6C6-85E8-8FD4-83AF1F756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905ECD-8613-2B0A-8124-1BCF8D6FD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EA9316-8EEF-1030-0282-50086580D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9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C91589C-3C8A-AF3B-A25F-154C7B8A31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7F2188C-DCAA-2E15-8EFB-9A053303B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100925-255F-615B-7CB2-C06696D8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CA1B29-4059-6969-0788-63E145EF1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27C5F6-6FDF-0C0D-7764-176D9765C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49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A01B73-3925-1A73-78E6-FD60D8F36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3BAFF0-8339-9CF2-047C-7511160D5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E8EB14-42D6-AF28-64EF-3EB1D111D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28/05/2026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27BA40-778A-D763-0927-0A36E59EC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Webinaire « Accessibilité espaces protégés »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DF0A60-D024-A004-95AB-A874C3C7A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326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11E266-ED60-2D05-A6D2-AC68C28B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94F58D-8B0A-25E8-79D5-BF62F5EBC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B0A3FF-2D7A-602D-D9C2-67DB19DE4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B2EBDB-11B1-0E99-C6E7-CE7DB508F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25B5B8-B14D-9C39-E303-70407D184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38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3BC0C7-A89F-F951-4409-1B2734CEE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26570E-0183-DA72-EC8F-616F3F86B8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4DF1AD0-D7EA-D0B0-20DB-6AEEB8338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867BB6-2CB8-A5FC-D532-3BF022C7A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7A9F20-797D-6531-086A-EFCE366D5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71A073-636E-5493-BF67-75E3C5416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09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C98285-0A8F-3270-891D-C2634CDD2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46EB88-7E73-50BD-82CA-BC0A23406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E26DFEF-7F48-2E35-4E5F-5FBEF3C07C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D8472B0-DD6C-513A-9A1F-119D0BCC3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F7F011F-8C0E-EAF5-1C71-52504DCFE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E1022BF-9C21-D20B-A81A-5E2D97C95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4F192F8-FB3B-1F8C-C22B-740137FD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F00A0E5-BD29-07EE-2E5C-4998E8701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10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11B77D-3377-CDCB-A577-2201C5C8F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C80BBA8-9A67-548A-ACAD-099F23FDC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34C139-BDB4-80A2-4326-492D5FDCD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72D1FD-C827-AF29-A3F9-71B8383B3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1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5FC2C85-CF09-B012-081E-B616CE9D6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DBD0643-EB10-2E0B-A42B-3171BC4FB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FB9B162-51E3-B65A-DEEE-1C041A0AF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45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7E56F-4F74-F628-29C1-7282FED2D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D8EF59-32FA-1F82-F9FD-48B2BA26B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39DE3C4-ED07-7C3B-E389-1EFA16DFC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75770A-D87C-F662-98AC-65A269D1C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A486A3-BDCD-033E-A940-BD481C25A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507F8D-DBD4-701D-E6A6-6A8714061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49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658293-254F-21BD-DCBD-06AC5E75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C4D7E51-64ED-2AAC-089D-72C075DCA4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208145-080B-F131-ED4D-4D9796AD8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01E426-57B1-4B5D-FFE4-D3C45E69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76D8AE-31C5-F5BE-D862-6B9A525DB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F262BF-7DA8-E2C9-2B50-4986D42EE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15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D0EAB4">
                <a:alpha val="5882"/>
              </a:srgbClr>
            </a:gs>
            <a:gs pos="74000">
              <a:schemeClr val="bg1"/>
            </a:gs>
            <a:gs pos="100000">
              <a:srgbClr val="80C535">
                <a:alpha val="3000"/>
              </a:srgb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0082BAF-60D2-B645-A0A2-469E6EA50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185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538B5A-C8EA-95DB-0321-B8BB56306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655979"/>
            <a:ext cx="10515600" cy="2520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7231C9-5675-258F-D1DF-2AD23C9A1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2F7BF9-EC23-4313-8842-FCDB196B6EA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662FC7-B5F8-8D78-8BE8-D062CA1EE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2B56A1-E226-4098-4210-EAD1E6C12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08AD09-8FA4-4E96-8EB3-E1FA4633E0D6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95F8EAB0-97EC-FEE6-CE76-D118583740E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0000"/>
          </a:blip>
          <a:stretch>
            <a:fillRect/>
          </a:stretch>
        </p:blipFill>
        <p:spPr>
          <a:xfrm>
            <a:off x="-238959" y="5529833"/>
            <a:ext cx="3200399" cy="134123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C6987F96-943E-24E6-23DC-0BD48E0911F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957" y="136525"/>
            <a:ext cx="5202082" cy="504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6617ADB-1D0B-5170-0198-99FD564DDDD2}"/>
              </a:ext>
            </a:extLst>
          </p:cNvPr>
          <p:cNvSpPr txBox="1"/>
          <p:nvPr userDrawn="1"/>
        </p:nvSpPr>
        <p:spPr>
          <a:xfrm>
            <a:off x="4340500" y="6404692"/>
            <a:ext cx="35109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28 mai 2026 webinaire « Accessibilité espaces protégés »</a:t>
            </a:r>
          </a:p>
        </p:txBody>
      </p:sp>
    </p:spTree>
    <p:extLst>
      <p:ext uri="{BB962C8B-B14F-4D97-AF65-F5344CB8AC3E}">
        <p14:creationId xmlns:p14="http://schemas.microsoft.com/office/powerpoint/2010/main" val="218604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6F709570"/><Relationship Id="rId2" Type="http://schemas.openxmlformats.org/officeDocument/2006/relationships/image" Target="../media/image3.6F709570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uvergnerhonealpes.fr/aides/acquerir-de-lequipement-adapte-pour-lacces-aux-loisirs-des-personnes-en-situation-de-handicap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andisport.org/handispot-lappli-qui-depote/" TargetMode="External"/><Relationship Id="rId3" Type="http://schemas.openxmlformats.org/officeDocument/2006/relationships/hyperlink" Target="https://www.monparcourshandicap.gouv.fr/actualite/handicap-et-mobilites-les-initiatives-pour-rendre-la-nature-accessible" TargetMode="External"/><Relationship Id="rId7" Type="http://schemas.openxmlformats.org/officeDocument/2006/relationships/hyperlink" Target="https://www.onpiste.com/" TargetMode="External"/><Relationship Id="rId2" Type="http://schemas.openxmlformats.org/officeDocument/2006/relationships/hyperlink" Target="https://www.ecologie.gouv.fr/politiques-publiques/laccessibilite-espaces-naturel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onf.fr/produits-services/gerer-et-amenager-vos-espaces-naturels/accueil-du-public-et-amenagements-exterieurs/+/55::amenager-des-sentiers-accessibles-pour-tous-les-publics.html" TargetMode="External"/><Relationship Id="rId5" Type="http://schemas.openxmlformats.org/officeDocument/2006/relationships/hyperlink" Target="https://www.lpo.fr/qui-sommes-nous/espace-presse/communiques/cp-2023/favoriser-l-acces-a-la-nature-pour-les-personnes-en-situation-de-handicap" TargetMode="External"/><Relationship Id="rId4" Type="http://schemas.openxmlformats.org/officeDocument/2006/relationships/hyperlink" Target="https://www.lpo.fr/la-lpo-en-actions/education-a-l-environnement/nature-handicap/la-nature-a-portee-de-main" TargetMode="External"/><Relationship Id="rId9" Type="http://schemas.openxmlformats.org/officeDocument/2006/relationships/hyperlink" Target="https://www.handisport.org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ailymotion.com/playlist/x58ko4" TargetMode="External"/><Relationship Id="rId3" Type="http://schemas.openxmlformats.org/officeDocument/2006/relationships/hyperlink" Target="https://www.vanoise-parcnational.fr/fr/actualites/envie-de-montagne-2021-faire-lexperience-quil-est-possible-de-vivre-ensemble" TargetMode="External"/><Relationship Id="rId7" Type="http://schemas.openxmlformats.org/officeDocument/2006/relationships/hyperlink" Target="https://www.ecrins-parcnational.fr/actualite/reine-alpes-nouveau-podcast-decouvrir-briancon" TargetMode="External"/><Relationship Id="rId2" Type="http://schemas.openxmlformats.org/officeDocument/2006/relationships/hyperlink" Target="https://www.parcsnationaux.fr/fr/des-decouvertes/visiter-et-semerveiller/les-parcs-nationaux-accessibles-tou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ecrins-parcnational.fr/actualite/decouvrir-nature-autrement-podcast-ligne" TargetMode="External"/><Relationship Id="rId11" Type="http://schemas.openxmlformats.org/officeDocument/2006/relationships/hyperlink" Target="https://www.auvergnerhonealpes.fr/actualites/le-carnet-de-voyage-un-outil-pour-faciliter-laccessibilite-des-transports" TargetMode="External"/><Relationship Id="rId5" Type="http://schemas.openxmlformats.org/officeDocument/2006/relationships/hyperlink" Target="https://www.facebook.com/AssoYvoir/" TargetMode="External"/><Relationship Id="rId10" Type="http://schemas.openxmlformats.org/officeDocument/2006/relationships/hyperlink" Target="https://pro.auvergnerhonealpes-tourisme.com/h-destination-tourisme-poursuit-et-elargit-son-dispositif-en-2025/" TargetMode="External"/><Relationship Id="rId4" Type="http://schemas.openxmlformats.org/officeDocument/2006/relationships/hyperlink" Target="https://www.youtube.com/watch?v=OjnvHHblWfg" TargetMode="External"/><Relationship Id="rId9" Type="http://schemas.openxmlformats.org/officeDocument/2006/relationships/hyperlink" Target="https://www.auvergnerhonealpes.fr/actualites/rencontres-de-la-grande-cause-202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D8EF0D12-3BC7-B1CC-92F5-33107FCE0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48047"/>
            <a:ext cx="9144000" cy="3965943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Bef>
                <a:spcPts val="500"/>
              </a:spcBef>
              <a:spcAft>
                <a:spcPts val="800"/>
              </a:spcAft>
            </a:pPr>
            <a:r>
              <a:rPr lang="fr-FR" sz="2000" b="1" i="1" cap="all" dirty="0">
                <a:solidFill>
                  <a:srgbClr val="4472C4"/>
                </a:solidFill>
                <a:effectLst/>
                <a:latin typeface="Arial Narrow" panose="020B0606020202030204" pitchFamily="34" charset="0"/>
                <a:ea typeface="F"/>
                <a:cs typeface="F"/>
              </a:rPr>
              <a:t>Plan régional d'actions biodiversité</a:t>
            </a:r>
            <a:br>
              <a:rPr lang="fr-FR" sz="2000" dirty="0">
                <a:effectLst/>
                <a:latin typeface="Calibri" panose="020F0502020204030204" pitchFamily="34" charset="0"/>
                <a:ea typeface="F"/>
                <a:cs typeface="F"/>
              </a:rPr>
            </a:br>
            <a:r>
              <a:rPr lang="fr-FR" sz="2000" b="1" i="1" cap="all" dirty="0">
                <a:solidFill>
                  <a:srgbClr val="4472C4"/>
                </a:solidFill>
                <a:effectLst/>
                <a:latin typeface="Arial Narrow" panose="020B0606020202030204" pitchFamily="34" charset="0"/>
                <a:ea typeface="F"/>
                <a:cs typeface="F"/>
              </a:rPr>
              <a:t>AXE 2 – </a:t>
            </a:r>
            <a:r>
              <a:rPr lang="fr-FR" sz="2000" i="1" cap="all" dirty="0">
                <a:solidFill>
                  <a:srgbClr val="4472C4"/>
                </a:solidFill>
                <a:effectLst/>
                <a:latin typeface="Arial Narrow" panose="020B0606020202030204" pitchFamily="34" charset="0"/>
                <a:ea typeface="F"/>
                <a:cs typeface="F"/>
              </a:rPr>
              <a:t>Protéger les espèces et les espaces remarquables</a:t>
            </a:r>
            <a:br>
              <a:rPr lang="fr-FR" sz="2000" i="1" cap="all" dirty="0">
                <a:solidFill>
                  <a:srgbClr val="4472C4"/>
                </a:solidFill>
                <a:effectLst/>
                <a:latin typeface="Arial Narrow" panose="020B0606020202030204" pitchFamily="34" charset="0"/>
                <a:ea typeface="F"/>
                <a:cs typeface="F"/>
              </a:rPr>
            </a:br>
            <a:br>
              <a:rPr lang="fr-FR" sz="2000" dirty="0">
                <a:effectLst/>
                <a:latin typeface="Calibri" panose="020F0502020204030204" pitchFamily="34" charset="0"/>
                <a:ea typeface="F"/>
                <a:cs typeface="F"/>
              </a:rPr>
            </a:br>
            <a:r>
              <a:rPr lang="fr-FR" sz="2000" i="1" cap="all" dirty="0">
                <a:solidFill>
                  <a:srgbClr val="4472C4"/>
                </a:solidFill>
                <a:effectLst/>
                <a:latin typeface="Arial Narrow" panose="020B0606020202030204" pitchFamily="34" charset="0"/>
                <a:ea typeface="F"/>
                <a:cs typeface="F"/>
              </a:rPr>
              <a:t>Projet LIFE BIODIV’France – WP 4</a:t>
            </a:r>
            <a:br>
              <a:rPr lang="fr-FR" sz="2000" dirty="0">
                <a:effectLst/>
                <a:latin typeface="Calibri" panose="020F0502020204030204" pitchFamily="34" charset="0"/>
                <a:ea typeface="F"/>
                <a:cs typeface="F"/>
              </a:rPr>
            </a:br>
            <a:r>
              <a:rPr lang="fr-FR" sz="2000" b="1" i="1" cap="all" dirty="0">
                <a:solidFill>
                  <a:srgbClr val="4472C4"/>
                </a:solidFill>
                <a:effectLst/>
                <a:latin typeface="Arial Narrow" panose="020B0606020202030204" pitchFamily="34" charset="0"/>
                <a:ea typeface="F"/>
                <a:cs typeface="F"/>
              </a:rPr>
              <a:t>réseau des gestionnaires d’espaces protégés Auvergne-Rhône-Alpes</a:t>
            </a:r>
            <a:br>
              <a:rPr lang="fr-FR" sz="2700" b="1" i="1" cap="all" dirty="0">
                <a:solidFill>
                  <a:srgbClr val="4472C4"/>
                </a:solidFill>
                <a:effectLst/>
                <a:latin typeface="Arial Narrow" panose="020B0606020202030204" pitchFamily="34" charset="0"/>
                <a:ea typeface="F"/>
                <a:cs typeface="F"/>
              </a:rPr>
            </a:br>
            <a:br>
              <a:rPr lang="fr-FR" sz="2700" b="1" cap="all" dirty="0">
                <a:solidFill>
                  <a:srgbClr val="4472C4"/>
                </a:solidFill>
                <a:effectLst/>
                <a:latin typeface="Arial Narrow" panose="020B0606020202030204" pitchFamily="34" charset="0"/>
                <a:ea typeface="F"/>
                <a:cs typeface="F"/>
              </a:rPr>
            </a:br>
            <a:r>
              <a:rPr lang="fr-FR" sz="2700" i="1" cap="all" dirty="0">
                <a:solidFill>
                  <a:srgbClr val="4472C4"/>
                </a:solidFill>
                <a:latin typeface="Arial Narrow" panose="020B0606020202030204" pitchFamily="34" charset="0"/>
              </a:rPr>
              <a:t>28 mai 2026</a:t>
            </a:r>
            <a:br>
              <a:rPr lang="fr-FR" sz="2700" i="1" cap="all" dirty="0">
                <a:solidFill>
                  <a:srgbClr val="4472C4"/>
                </a:solidFill>
                <a:latin typeface="Arial Narrow" panose="020B0606020202030204" pitchFamily="34" charset="0"/>
              </a:rPr>
            </a:br>
            <a:r>
              <a:rPr lang="fr-FR" sz="2700" b="1" i="1" cap="all" dirty="0">
                <a:solidFill>
                  <a:srgbClr val="4472C4"/>
                </a:solidFill>
                <a:latin typeface="Arial Narrow" panose="020B0606020202030204" pitchFamily="34" charset="0"/>
              </a:rPr>
              <a:t>WEBINAIRE  « ACCESSIBILITE des espaces naturels protégés : XXXX »</a:t>
            </a:r>
            <a:br>
              <a:rPr lang="fr-FR" sz="2700" b="1" i="1" cap="all" dirty="0">
                <a:solidFill>
                  <a:srgbClr val="4472C4"/>
                </a:solidFill>
                <a:latin typeface="Arial Narrow" panose="020B0606020202030204" pitchFamily="34" charset="0"/>
              </a:rPr>
            </a:br>
            <a:endParaRPr lang="fr-FR" sz="2700" b="1" i="1" cap="all" dirty="0">
              <a:solidFill>
                <a:srgbClr val="4472C4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27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A949D757-30A9-66F8-FB26-6A754C95E578}"/>
              </a:ext>
            </a:extLst>
          </p:cNvPr>
          <p:cNvSpPr txBox="1">
            <a:spLocks/>
          </p:cNvSpPr>
          <p:nvPr/>
        </p:nvSpPr>
        <p:spPr>
          <a:xfrm>
            <a:off x="1242236" y="1437582"/>
            <a:ext cx="5987904" cy="944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/>
              <a:t>CONSIGNES pour le bon déroulement du webinaire</a:t>
            </a:r>
            <a:endParaRPr lang="fr-FR" sz="2000" b="1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198EB727-4EE5-443E-63BC-653E45A29895}"/>
              </a:ext>
            </a:extLst>
          </p:cNvPr>
          <p:cNvSpPr txBox="1">
            <a:spLocks/>
          </p:cNvSpPr>
          <p:nvPr/>
        </p:nvSpPr>
        <p:spPr>
          <a:xfrm>
            <a:off x="1073888" y="2624921"/>
            <a:ext cx="6613452" cy="3201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>
                <a:latin typeface="CIDFont+F3"/>
              </a:rPr>
              <a:t>Indiquez votre </a:t>
            </a:r>
            <a:r>
              <a:rPr lang="fr-FR" sz="1800" b="1">
                <a:latin typeface="CIDFont+F3"/>
              </a:rPr>
              <a:t>Nom – Prénom – Structure </a:t>
            </a:r>
            <a:r>
              <a:rPr lang="fr-FR" sz="1800">
                <a:latin typeface="CIDFont+F3"/>
              </a:rPr>
              <a:t>dans votre profil Zoom</a:t>
            </a:r>
          </a:p>
          <a:p>
            <a:r>
              <a:rPr lang="fr-FR" sz="1800">
                <a:latin typeface="CIDFont+F3"/>
              </a:rPr>
              <a:t>Seulement les intervenants et les organisateurs peuvent utiliser les cameras et micros</a:t>
            </a:r>
          </a:p>
          <a:p>
            <a:r>
              <a:rPr lang="fr-FR" sz="1800">
                <a:latin typeface="CIDFont+F3"/>
              </a:rPr>
              <a:t>Vous pouvez poser vos questions par chat à la fin de chaque session – choisissez bien l’option </a:t>
            </a:r>
            <a:r>
              <a:rPr lang="fr-FR" sz="1800" b="1">
                <a:latin typeface="CIDFont+F3"/>
              </a:rPr>
              <a:t>« tout le monde »</a:t>
            </a:r>
          </a:p>
          <a:p>
            <a:r>
              <a:rPr lang="fr-FR" sz="1800">
                <a:latin typeface="CIDFont+F3"/>
              </a:rPr>
              <a:t>Toutes les questions seront notées et nous essaierons de répondre au maximum</a:t>
            </a:r>
          </a:p>
          <a:p>
            <a:r>
              <a:rPr lang="fr-FR" sz="1800">
                <a:latin typeface="CIDFont+F3"/>
              </a:rPr>
              <a:t>Toutefois, si cela n’était pas possible, les réponses seront apportées après le webinaire</a:t>
            </a:r>
            <a:endParaRPr lang="fr-FR" sz="1800" dirty="0">
              <a:latin typeface="CIDFont+F3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D32C160-F843-3200-800B-5E9991D8C3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521" t="16982" r="7513" b="28098"/>
          <a:stretch/>
        </p:blipFill>
        <p:spPr bwMode="auto">
          <a:xfrm>
            <a:off x="8924038" y="1113471"/>
            <a:ext cx="2799062" cy="355525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bg1">
                <a:lumMod val="95000"/>
              </a:schemeClr>
            </a:outerShdw>
          </a:effectLst>
        </p:spPr>
      </p:pic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F9D29B9A-FFD2-0DB1-59A9-DCC83B015BEC}"/>
              </a:ext>
            </a:extLst>
          </p:cNvPr>
          <p:cNvCxnSpPr>
            <a:cxnSpLocks/>
          </p:cNvCxnSpPr>
          <p:nvPr/>
        </p:nvCxnSpPr>
        <p:spPr>
          <a:xfrm>
            <a:off x="7485321" y="2891098"/>
            <a:ext cx="1339702" cy="122370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9256139B-17F8-D18C-1702-1C38CB64A6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568"/>
          <a:stretch/>
        </p:blipFill>
        <p:spPr bwMode="auto">
          <a:xfrm>
            <a:off x="8342369" y="5109966"/>
            <a:ext cx="1981200" cy="6345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A22434A7-401E-D161-2673-54180C758044}"/>
              </a:ext>
            </a:extLst>
          </p:cNvPr>
          <p:cNvCxnSpPr>
            <a:cxnSpLocks/>
          </p:cNvCxnSpPr>
          <p:nvPr/>
        </p:nvCxnSpPr>
        <p:spPr>
          <a:xfrm>
            <a:off x="6266232" y="4025456"/>
            <a:ext cx="1977122" cy="14928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543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1C93564B-7008-4D2D-9C97-20C8F27BB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930" y="1203664"/>
            <a:ext cx="4222898" cy="1325563"/>
          </a:xfrm>
        </p:spPr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D56738C-9DFA-73E7-1220-63557BB83576}"/>
              </a:ext>
            </a:extLst>
          </p:cNvPr>
          <p:cNvSpPr txBox="1"/>
          <p:nvPr/>
        </p:nvSpPr>
        <p:spPr>
          <a:xfrm>
            <a:off x="2227949" y="2335866"/>
            <a:ext cx="8831479" cy="2626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effectLst/>
                <a:latin typeface="Calibri" panose="020F0502020204030204" pitchFamily="34" charset="0"/>
                <a:ea typeface="F"/>
                <a:cs typeface="F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F"/>
              <a:cs typeface="F"/>
            </a:endParaRPr>
          </a:p>
          <a:p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F"/>
                <a:cs typeface="F"/>
              </a:rPr>
              <a:t>1. Introduction</a:t>
            </a:r>
            <a:endParaRPr lang="fr-FR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F"/>
              <a:cs typeface="F"/>
            </a:endParaRPr>
          </a:p>
          <a:p>
            <a:pPr>
              <a:lnSpc>
                <a:spcPct val="115000"/>
              </a:lnSpc>
            </a:pPr>
            <a:r>
              <a:rPr lang="fr-FR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F"/>
                <a:cs typeface="F"/>
              </a:rPr>
              <a:t>Cadrage général et rappel des objectifs du séminaire</a:t>
            </a:r>
          </a:p>
          <a:p>
            <a:r>
              <a:rPr lang="fr-FR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F"/>
                <a:cs typeface="F"/>
              </a:rPr>
              <a:t> </a:t>
            </a:r>
            <a:endParaRPr lang="fr-FR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F"/>
              <a:cs typeface="F"/>
            </a:endParaRPr>
          </a:p>
          <a:p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F"/>
                <a:cs typeface="F"/>
              </a:rPr>
              <a:t>2. La ….</a:t>
            </a:r>
            <a:endParaRPr lang="fr-FR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F"/>
              <a:cs typeface="F"/>
            </a:endParaRPr>
          </a:p>
          <a:p>
            <a:endParaRPr lang="fr-FR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F"/>
              <a:cs typeface="F"/>
            </a:endParaRPr>
          </a:p>
          <a:p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F"/>
                <a:cs typeface="F"/>
              </a:rPr>
              <a:t>3. L’accessibilité des espaces naturels </a:t>
            </a:r>
            <a:r>
              <a:rPr lang="fr-FR" b="1" u="sng" dirty="0">
                <a:solidFill>
                  <a:srgbClr val="FF0000"/>
                </a:solidFill>
                <a:latin typeface="Calibri" panose="020F0502020204030204" pitchFamily="34" charset="0"/>
                <a:ea typeface="F"/>
                <a:cs typeface="F"/>
              </a:rPr>
              <a:t>protégés</a:t>
            </a: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F"/>
                <a:cs typeface="F"/>
              </a:rPr>
              <a:t>: exemples d’impacts et d’outils de gestion</a:t>
            </a:r>
            <a:endParaRPr lang="fr-FR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F"/>
              <a:cs typeface="F"/>
            </a:endParaRPr>
          </a:p>
          <a:p>
            <a:pPr indent="449580"/>
            <a:r>
              <a:rPr lang="fr-FR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F"/>
                <a:cs typeface="F"/>
              </a:rPr>
              <a:t> </a:t>
            </a:r>
          </a:p>
          <a:p>
            <a:r>
              <a:rPr lang="fr-FR" b="1" u="sng" dirty="0">
                <a:solidFill>
                  <a:srgbClr val="FF0000"/>
                </a:solidFill>
                <a:latin typeface="Calibri" panose="020F0502020204030204" pitchFamily="34" charset="0"/>
                <a:ea typeface="F"/>
                <a:cs typeface="F"/>
              </a:rPr>
              <a:t>4</a:t>
            </a:r>
            <a:r>
              <a:rPr lang="fr-FR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F"/>
                <a:cs typeface="F"/>
              </a:rPr>
              <a:t>. Conclusions et suites à donner </a:t>
            </a:r>
            <a:endParaRPr lang="fr-FR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F"/>
              <a:cs typeface="F"/>
            </a:endParaRPr>
          </a:p>
        </p:txBody>
      </p:sp>
    </p:spTree>
    <p:extLst>
      <p:ext uri="{BB962C8B-B14F-4D97-AF65-F5344CB8AC3E}">
        <p14:creationId xmlns:p14="http://schemas.microsoft.com/office/powerpoint/2010/main" val="397314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1CBF9A70-61D3-1D7A-13C0-BB65B328253A}"/>
              </a:ext>
            </a:extLst>
          </p:cNvPr>
          <p:cNvSpPr txBox="1">
            <a:spLocks/>
          </p:cNvSpPr>
          <p:nvPr/>
        </p:nvSpPr>
        <p:spPr>
          <a:xfrm>
            <a:off x="3691915" y="842571"/>
            <a:ext cx="48081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REMERCIEMENTS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5425011-7013-E8D0-99E7-51F1D7BC19DE}"/>
              </a:ext>
            </a:extLst>
          </p:cNvPr>
          <p:cNvSpPr txBox="1">
            <a:spLocks/>
          </p:cNvSpPr>
          <p:nvPr/>
        </p:nvSpPr>
        <p:spPr>
          <a:xfrm>
            <a:off x="1922251" y="2219369"/>
            <a:ext cx="8347495" cy="368458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fr-FR" sz="1900" b="1" dirty="0">
                <a:latin typeface="Calibri" panose="020F0502020204030204" pitchFamily="34" charset="0"/>
                <a:ea typeface="F"/>
                <a:cs typeface="F"/>
              </a:rPr>
              <a:t>Les organisateurs et le comité technique de préparation</a:t>
            </a:r>
            <a:r>
              <a:rPr lang="fr-FR" sz="1900" dirty="0">
                <a:latin typeface="Calibri" panose="020F0502020204030204" pitchFamily="34" charset="0"/>
                <a:ea typeface="F"/>
                <a:cs typeface="F"/>
              </a:rPr>
              <a:t> : Olivier, François, Vincent, Luisa, David, Odile, Hélène, Ludovic, Cécile, Jean-François, Frédérique, Guillaume, Virginie</a:t>
            </a:r>
          </a:p>
          <a:p>
            <a:r>
              <a:rPr lang="fr-FR" sz="1900" b="1" dirty="0">
                <a:latin typeface="Calibri" panose="020F0502020204030204" pitchFamily="34" charset="0"/>
                <a:ea typeface="F"/>
                <a:cs typeface="F"/>
              </a:rPr>
              <a:t>La Mission Handicap et la DSI Région : </a:t>
            </a:r>
            <a:r>
              <a:rPr lang="fr-FR" sz="1900" dirty="0">
                <a:latin typeface="Calibri" panose="020F0502020204030204" pitchFamily="34" charset="0"/>
                <a:ea typeface="F"/>
                <a:cs typeface="F"/>
              </a:rPr>
              <a:t>Laetitia, Claire-Lyse, Kevin</a:t>
            </a:r>
          </a:p>
          <a:p>
            <a:r>
              <a:rPr lang="fr-FR" sz="1900" b="1" dirty="0">
                <a:latin typeface="Calibri" panose="020F0502020204030204" pitchFamily="34" charset="0"/>
                <a:ea typeface="F"/>
                <a:cs typeface="F"/>
              </a:rPr>
              <a:t>La DMA – MTE </a:t>
            </a:r>
            <a:r>
              <a:rPr lang="fr-FR" sz="1900" dirty="0">
                <a:latin typeface="Calibri" panose="020F0502020204030204" pitchFamily="34" charset="0"/>
                <a:ea typeface="F"/>
                <a:cs typeface="F"/>
              </a:rPr>
              <a:t>: Marie</a:t>
            </a:r>
          </a:p>
          <a:p>
            <a:r>
              <a:rPr lang="fr-FR" sz="1900" b="1" dirty="0">
                <a:latin typeface="Calibri" panose="020F0502020204030204" pitchFamily="34" charset="0"/>
                <a:ea typeface="F"/>
                <a:cs typeface="F"/>
              </a:rPr>
              <a:t>Les intervenants : </a:t>
            </a:r>
            <a:r>
              <a:rPr lang="fr-FR" sz="1900" dirty="0">
                <a:latin typeface="Calibri" panose="020F0502020204030204" pitchFamily="34" charset="0"/>
              </a:rPr>
              <a:t>Marie, Malorie, Sandrine, Guillaume, Jean-Baptiste , Marie, Claire-Lyse, Nathalie, Cécile, Virginie, Marie, Laetitia</a:t>
            </a:r>
          </a:p>
          <a:p>
            <a:r>
              <a:rPr lang="fr-FR" sz="1900" b="1" dirty="0">
                <a:latin typeface="Calibri" panose="020F0502020204030204" pitchFamily="34" charset="0"/>
              </a:rPr>
              <a:t>L’ORB : </a:t>
            </a:r>
            <a:r>
              <a:rPr lang="fr-FR" sz="1900" dirty="0">
                <a:latin typeface="Calibri" panose="020F0502020204030204" pitchFamily="34" charset="0"/>
                <a:ea typeface="F"/>
                <a:cs typeface="F"/>
              </a:rPr>
              <a:t>Donovan</a:t>
            </a:r>
          </a:p>
          <a:p>
            <a:r>
              <a:rPr lang="fr-FR" sz="1900" b="1" dirty="0">
                <a:latin typeface="Calibri" panose="020F0502020204030204" pitchFamily="34" charset="0"/>
                <a:ea typeface="F"/>
                <a:cs typeface="F"/>
              </a:rPr>
              <a:t>Les participants, en région et ailleurs</a:t>
            </a:r>
            <a:endParaRPr lang="fr-FR" sz="1900" dirty="0">
              <a:latin typeface="Calibri" panose="020F0502020204030204" pitchFamily="34" charset="0"/>
              <a:ea typeface="F"/>
              <a:cs typeface="F"/>
            </a:endParaRPr>
          </a:p>
          <a:p>
            <a:r>
              <a:rPr lang="fr-FR" sz="1900" b="1" dirty="0">
                <a:latin typeface="Calibri" panose="020F0502020204030204" pitchFamily="34" charset="0"/>
                <a:ea typeface="F"/>
                <a:cs typeface="F"/>
              </a:rPr>
              <a:t>La commission européenne en tant que financeur du LIFE et de Natura 2000</a:t>
            </a:r>
            <a:endParaRPr lang="fr-FR" sz="1900" dirty="0">
              <a:latin typeface="Calibri" panose="020F0502020204030204" pitchFamily="34" charset="0"/>
              <a:ea typeface="F"/>
              <a:cs typeface="F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9350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34ED8-BD72-34F4-9352-85B2C1354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C238018-4325-8191-3524-1DC6AED8604E}"/>
              </a:ext>
            </a:extLst>
          </p:cNvPr>
          <p:cNvSpPr txBox="1">
            <a:spLocks/>
          </p:cNvSpPr>
          <p:nvPr/>
        </p:nvSpPr>
        <p:spPr>
          <a:xfrm>
            <a:off x="3691915" y="1017935"/>
            <a:ext cx="48081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FINANCEMENTS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D7E9131-868C-1768-3C73-C6EED287AEBC}"/>
              </a:ext>
            </a:extLst>
          </p:cNvPr>
          <p:cNvSpPr txBox="1"/>
          <p:nvPr/>
        </p:nvSpPr>
        <p:spPr>
          <a:xfrm>
            <a:off x="2868460" y="2838230"/>
            <a:ext cx="62129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fr-FR" sz="1800" dirty="0">
                <a:effectLst/>
                <a:latin typeface="Calibri" panose="020F0502020204030204" pitchFamily="34" charset="0"/>
                <a:hlinkClick r:id="rId2"/>
              </a:rPr>
              <a:t>Acquérir de l’équipement adapté pour l’accès aux loisirs des personnes en situation de handicap | Région Auvergne-Rhône-Alpes</a:t>
            </a:r>
            <a:endParaRPr lang="fr-FR" sz="1800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720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F42FA-BE24-866E-0B8C-6D17A2500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9BB1F9FB-F13A-EB19-92DF-B9CBCD50EBF9}"/>
              </a:ext>
            </a:extLst>
          </p:cNvPr>
          <p:cNvSpPr txBox="1">
            <a:spLocks/>
          </p:cNvSpPr>
          <p:nvPr/>
        </p:nvSpPr>
        <p:spPr>
          <a:xfrm>
            <a:off x="3002983" y="611492"/>
            <a:ext cx="73142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DOCUMENTATION </a:t>
            </a:r>
            <a:r>
              <a:rPr lang="fr-FR" sz="3000" dirty="0"/>
              <a:t>(non exhaustive)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829B78B-F3EA-2DAF-4BE4-0A15E038025E}"/>
              </a:ext>
            </a:extLst>
          </p:cNvPr>
          <p:cNvSpPr txBox="1"/>
          <p:nvPr/>
        </p:nvSpPr>
        <p:spPr>
          <a:xfrm>
            <a:off x="1273479" y="1576179"/>
            <a:ext cx="10045874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fr-FR" sz="1600" b="1" u="sng" dirty="0">
                <a:effectLst/>
                <a:latin typeface="Calibri" panose="020F0502020204030204" pitchFamily="34" charset="0"/>
              </a:rPr>
              <a:t>GENERALITES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</a:rPr>
              <a:t> </a:t>
            </a:r>
            <a:r>
              <a:rPr lang="fr-FR" sz="1600" dirty="0">
                <a:effectLst/>
                <a:latin typeface="Calibri" panose="020F0502020204030204" pitchFamily="34" charset="0"/>
                <a:hlinkClick r:id="rId2"/>
              </a:rPr>
              <a:t>https://www.ecologie.gouv.fr/politiques-publiques/laccessibilite-espaces-naturels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3"/>
              </a:rPr>
              <a:t>https://www.monparcourshandicap.gouv.fr/actualite/handicap-et-mobilites-les-initiatives-pour-rendre-la-nature-accessible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</a:rPr>
              <a:t>Le 30 avril , c’est la </a:t>
            </a:r>
            <a:r>
              <a:rPr lang="fr-FR" sz="1600" b="1" dirty="0">
                <a:effectLst/>
                <a:latin typeface="Calibri" panose="020F0502020204030204" pitchFamily="34" charset="0"/>
              </a:rPr>
              <a:t>Journée mondiale des mobilités et de l’accessibilité</a:t>
            </a:r>
            <a:r>
              <a:rPr lang="fr-FR" sz="1600" dirty="0">
                <a:effectLst/>
                <a:latin typeface="Calibri" panose="020F0502020204030204" pitchFamily="34" charset="0"/>
              </a:rPr>
              <a:t>.</a:t>
            </a: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</a:rPr>
              <a:t> </a:t>
            </a:r>
          </a:p>
          <a:p>
            <a:pPr marL="0" marR="0">
              <a:buNone/>
            </a:pPr>
            <a:r>
              <a:rPr lang="fr-FR" sz="1600" b="1" u="sng" dirty="0">
                <a:effectLst/>
                <a:latin typeface="Calibri" panose="020F0502020204030204" pitchFamily="34" charset="0"/>
              </a:rPr>
              <a:t>LPO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4"/>
              </a:rPr>
              <a:t>https://www.lpo.fr/la-lpo-en-actions/education-a-l-environnement/nature-handicap/la-nature-a-portee-de-main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5"/>
              </a:rPr>
              <a:t>https://www.lpo.fr/qui-sommes-nous/espace-presse/communiques/cp-2023/favoriser-l-acces-a-la-nature-pour-les-personnes-en-situation-de-handicap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</a:rPr>
              <a:t> </a:t>
            </a:r>
          </a:p>
          <a:p>
            <a:pPr marL="0" marR="0">
              <a:buNone/>
            </a:pPr>
            <a:r>
              <a:rPr lang="fr-FR" sz="1600" b="1" u="sng" dirty="0">
                <a:effectLst/>
                <a:latin typeface="Calibri" panose="020F0502020204030204" pitchFamily="34" charset="0"/>
              </a:rPr>
              <a:t>ONF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6"/>
              </a:rPr>
              <a:t>https://www.onf.fr/produits-services/gerer-et-amenager-vos-espaces-naturels/accueil-du-public-et-amenagements-exterieurs/+/55::amenager-des-sentiers-accessibles-pour-tous-les-publics.html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</a:rPr>
              <a:t>  </a:t>
            </a:r>
          </a:p>
          <a:p>
            <a:pPr marL="0" marR="0">
              <a:buNone/>
            </a:pPr>
            <a:r>
              <a:rPr lang="fr-FR" sz="1600" b="1" u="sng" dirty="0">
                <a:effectLst/>
                <a:latin typeface="Calibri" panose="020F0502020204030204" pitchFamily="34" charset="0"/>
              </a:rPr>
              <a:t>APPLICATIONS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7"/>
              </a:rPr>
              <a:t>https://www.onpiste.com/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8"/>
              </a:rPr>
              <a:t>https://www.handisport.org/handispot-lappli-qui-depote/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9"/>
              </a:rPr>
              <a:t>https://www.handisport.org/</a:t>
            </a:r>
            <a:endParaRPr lang="fr-FR" sz="1600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7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AF4CA-1CF3-442F-540F-C1C700029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64540C0-E960-70BF-2219-95270BAB979D}"/>
              </a:ext>
            </a:extLst>
          </p:cNvPr>
          <p:cNvSpPr txBox="1">
            <a:spLocks/>
          </p:cNvSpPr>
          <p:nvPr/>
        </p:nvSpPr>
        <p:spPr>
          <a:xfrm>
            <a:off x="3792124" y="717311"/>
            <a:ext cx="48081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DOCUMENTATION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4F7BFEA-B552-F51F-7CD7-FB440BB503F6}"/>
              </a:ext>
            </a:extLst>
          </p:cNvPr>
          <p:cNvSpPr txBox="1"/>
          <p:nvPr/>
        </p:nvSpPr>
        <p:spPr>
          <a:xfrm>
            <a:off x="1334021" y="1680716"/>
            <a:ext cx="9976982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fr-FR" sz="1600" b="1" u="sng" dirty="0">
                <a:effectLst/>
                <a:latin typeface="Calibri" panose="020F0502020204030204" pitchFamily="34" charset="0"/>
              </a:rPr>
              <a:t>Parcs nationaux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2"/>
              </a:rPr>
              <a:t>https://www.parcsnationaux.fr/fr/des-decouvertes/visiter-et-semerveiller/les-parcs-nationaux-accessibles-tous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</a:rPr>
              <a:t> </a:t>
            </a:r>
          </a:p>
          <a:p>
            <a:pPr marL="0" marR="0">
              <a:buNone/>
            </a:pPr>
            <a:r>
              <a:rPr lang="fr-FR" sz="1600" b="1" dirty="0">
                <a:effectLst/>
                <a:latin typeface="Calibri" panose="020F0502020204030204" pitchFamily="34" charset="0"/>
              </a:rPr>
              <a:t>PN Vanoise Vidéos</a:t>
            </a: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3"/>
              </a:rPr>
              <a:t>"Envie de montagne !" 2021 : faire l'expérience qu'il est possible de vivre ensemble | Parc national de la Vanoise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4"/>
              </a:rPr>
              <a:t>Envie de montagne ! « Les étoiles en Vanoise » 2023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5"/>
              </a:rPr>
              <a:t>Association Yvoir - Gérard Muller | Facebook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</a:rPr>
              <a:t> </a:t>
            </a:r>
          </a:p>
          <a:p>
            <a:pPr marL="0" marR="0">
              <a:buNone/>
            </a:pPr>
            <a:r>
              <a:rPr lang="fr-FR" sz="1600" b="1" dirty="0">
                <a:effectLst/>
                <a:latin typeface="Calibri" panose="020F0502020204030204" pitchFamily="34" charset="0"/>
              </a:rPr>
              <a:t>PN Ecrins Vidéos et Podcasts</a:t>
            </a:r>
          </a:p>
          <a:p>
            <a:pPr marL="0" marR="0">
              <a:buNone/>
            </a:pPr>
            <a:r>
              <a:rPr lang="fr-FR" sz="1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hlinkClick r:id="rId6"/>
              </a:rPr>
              <a:t>https://www.ecrins-parcnational.fr/actualite/decouvrir-nature-autrement-podcast-ligne</a:t>
            </a:r>
            <a:endParaRPr lang="fr-FR" sz="1600" dirty="0">
              <a:solidFill>
                <a:srgbClr val="C00000"/>
              </a:solidFill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7"/>
              </a:rPr>
              <a:t>https://www.ecrins-parcnational.fr/actualite/reine-alpes-nouveau-podcast-decouvrir-briancon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8"/>
              </a:rPr>
              <a:t>La nature en partage par Parc national des Écrins - Dailymotion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</a:rPr>
              <a:t>  </a:t>
            </a:r>
          </a:p>
          <a:p>
            <a:pPr marL="0" marR="0">
              <a:buNone/>
            </a:pPr>
            <a:r>
              <a:rPr lang="fr-FR" sz="1600" b="1" u="sng" dirty="0">
                <a:effectLst/>
                <a:latin typeface="Calibri" panose="020F0502020204030204" pitchFamily="34" charset="0"/>
              </a:rPr>
              <a:t>REGION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9"/>
              </a:rPr>
              <a:t>https://www.auvergnerhonealpes.fr/actualites/rencontres-de-la-grande-cause-2025</a:t>
            </a:r>
            <a:endParaRPr lang="fr-FR" sz="16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10"/>
              </a:rPr>
              <a:t>https://pro.auvergnerhonealpes-tourisme.com/h-destination-tourisme-poursuit-et-elargit-son-dispositif-en-2025/</a:t>
            </a:r>
            <a:r>
              <a:rPr lang="fr-FR" sz="1600" dirty="0">
                <a:effectLst/>
                <a:latin typeface="Calibri" panose="020F0502020204030204" pitchFamily="34" charset="0"/>
              </a:rPr>
              <a:t> </a:t>
            </a:r>
          </a:p>
          <a:p>
            <a:pPr marL="0" marR="0">
              <a:buNone/>
            </a:pPr>
            <a:r>
              <a:rPr lang="fr-FR" sz="1600" dirty="0">
                <a:effectLst/>
                <a:latin typeface="Calibri" panose="020F0502020204030204" pitchFamily="34" charset="0"/>
                <a:hlinkClick r:id="rId11"/>
              </a:rPr>
              <a:t>https://www.auvergnerhonealpes.fr/actualites/le-carnet-de-voyage-un-outil-pour-faciliter-laccessibilite-des-transports</a:t>
            </a:r>
            <a:r>
              <a:rPr lang="fr-FR" sz="1800" dirty="0">
                <a:effectLst/>
                <a:latin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313231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553</Words>
  <Application>Microsoft Office PowerPoint</Application>
  <PresentationFormat>Grand écran</PresentationFormat>
  <Paragraphs>62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Arial Narrow</vt:lpstr>
      <vt:lpstr>Calibri</vt:lpstr>
      <vt:lpstr>CIDFont+F3</vt:lpstr>
      <vt:lpstr>Thème Office</vt:lpstr>
      <vt:lpstr>Plan régional d'actions biodiversité AXE 2 – Protéger les espèces et les espaces remarquables  Projet LIFE BIODIV’France – WP 4 réseau des gestionnaires d’espaces protégés Auvergne-Rhône-Alpes  28 mai 2026 WEBINAIRE  « ACCESSIBILITE des espaces naturels protégés : XXXX » </vt:lpstr>
      <vt:lpstr>Présentation PowerPoint</vt:lpstr>
      <vt:lpstr>ORDRE DU JOUR</vt:lpstr>
      <vt:lpstr>Présentation PowerPoint</vt:lpstr>
      <vt:lpstr>Présentation PowerPoint</vt:lpstr>
      <vt:lpstr>Présentation PowerPoint</vt:lpstr>
      <vt:lpstr>Présentation PowerPoint</vt:lpstr>
    </vt:vector>
  </TitlesOfParts>
  <Company>Région Auvergne Rhône Alpes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QUIBLIER Lauriane</dc:creator>
  <cp:lastModifiedBy>ALZATE Luisa</cp:lastModifiedBy>
  <cp:revision>16</cp:revision>
  <dcterms:created xsi:type="dcterms:W3CDTF">2025-02-12T16:15:28Z</dcterms:created>
  <dcterms:modified xsi:type="dcterms:W3CDTF">2026-05-06T10:09:04Z</dcterms:modified>
</cp:coreProperties>
</file>